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4" r:id="rId47"/>
    <p:sldId id="305" r:id="rId48"/>
    <p:sldId id="306" r:id="rId49"/>
    <p:sldId id="307" r:id="rId50"/>
    <p:sldId id="308" r:id="rId51"/>
    <p:sldId id="309" r:id="rId52"/>
    <p:sldId id="310" r:id="rId53"/>
    <p:sldId id="311" r:id="rId54"/>
    <p:sldId id="312" r:id="rId55"/>
    <p:sldId id="3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PlaceHolder 1"/>
          <p:cNvSpPr>
            <a:spLocks noGrp="1"/>
          </p:cNvSpPr>
          <p:nvPr>
            <p:ph type="body"/>
          </p:nvPr>
        </p:nvSpPr>
        <p:spPr>
          <a:xfrm>
            <a:off x="777240" y="4777560"/>
            <a:ext cx="6217560" cy="4525920"/>
          </a:xfrm>
          <a:prstGeom prst="rect">
            <a:avLst/>
          </a:prstGeom>
        </p:spPr>
        <p:txBody>
          <a:bodyPr lIns="0" tIns="0" rIns="0" bIns="0"/>
          <a:lstStyle/>
          <a:p>
            <a:r>
              <a:rPr lang="en-CA" sz="2000" spc="-1">
                <a:latin typeface="Arial"/>
              </a:rPr>
              <a:t>Click to edit the notes format</a:t>
            </a:r>
            <a:endParaRPr/>
          </a:p>
        </p:txBody>
      </p:sp>
      <p:sp>
        <p:nvSpPr>
          <p:cNvPr id="130" name="PlaceHolder 2"/>
          <p:cNvSpPr>
            <a:spLocks noGrp="1"/>
          </p:cNvSpPr>
          <p:nvPr>
            <p:ph type="hdr"/>
          </p:nvPr>
        </p:nvSpPr>
        <p:spPr>
          <a:xfrm>
            <a:off x="0" y="0"/>
            <a:ext cx="3372840" cy="502560"/>
          </a:xfrm>
          <a:prstGeom prst="rect">
            <a:avLst/>
          </a:prstGeom>
        </p:spPr>
        <p:txBody>
          <a:bodyPr lIns="0" tIns="0" rIns="0" bIns="0"/>
          <a:lstStyle/>
          <a:p>
            <a:r>
              <a:rPr lang="en-CA" sz="1400" spc="-1">
                <a:latin typeface="Times New Roman"/>
              </a:rPr>
              <a:t>&lt;header&gt;</a:t>
            </a:r>
            <a:endParaRPr/>
          </a:p>
        </p:txBody>
      </p:sp>
      <p:sp>
        <p:nvSpPr>
          <p:cNvPr id="131" name="PlaceHolder 3"/>
          <p:cNvSpPr>
            <a:spLocks noGrp="1"/>
          </p:cNvSpPr>
          <p:nvPr>
            <p:ph type="dt"/>
          </p:nvPr>
        </p:nvSpPr>
        <p:spPr>
          <a:xfrm>
            <a:off x="4399200" y="0"/>
            <a:ext cx="3372840" cy="502560"/>
          </a:xfrm>
          <a:prstGeom prst="rect">
            <a:avLst/>
          </a:prstGeom>
        </p:spPr>
        <p:txBody>
          <a:bodyPr lIns="0" tIns="0" rIns="0" bIns="0"/>
          <a:lstStyle/>
          <a:p>
            <a:pPr algn="r"/>
            <a:r>
              <a:rPr lang="en-CA" sz="1400" spc="-1">
                <a:latin typeface="Times New Roman"/>
              </a:rPr>
              <a:t>&lt;date/time&gt;</a:t>
            </a:r>
            <a:endParaRPr/>
          </a:p>
        </p:txBody>
      </p:sp>
      <p:sp>
        <p:nvSpPr>
          <p:cNvPr id="132" name="PlaceHolder 4"/>
          <p:cNvSpPr>
            <a:spLocks noGrp="1"/>
          </p:cNvSpPr>
          <p:nvPr>
            <p:ph type="ftr"/>
          </p:nvPr>
        </p:nvSpPr>
        <p:spPr>
          <a:xfrm>
            <a:off x="0" y="9555480"/>
            <a:ext cx="3372840" cy="502560"/>
          </a:xfrm>
          <a:prstGeom prst="rect">
            <a:avLst/>
          </a:prstGeom>
        </p:spPr>
        <p:txBody>
          <a:bodyPr lIns="0" tIns="0" rIns="0" bIns="0" anchor="b"/>
          <a:lstStyle/>
          <a:p>
            <a:r>
              <a:rPr lang="en-CA" sz="1400" spc="-1">
                <a:latin typeface="Times New Roman"/>
              </a:rPr>
              <a:t>&lt;footer&gt;</a:t>
            </a:r>
            <a:endParaRPr/>
          </a:p>
        </p:txBody>
      </p:sp>
      <p:sp>
        <p:nvSpPr>
          <p:cNvPr id="133" name="PlaceHolder 5"/>
          <p:cNvSpPr>
            <a:spLocks noGrp="1"/>
          </p:cNvSpPr>
          <p:nvPr>
            <p:ph type="sldNum"/>
          </p:nvPr>
        </p:nvSpPr>
        <p:spPr>
          <a:xfrm>
            <a:off x="4399200" y="9555480"/>
            <a:ext cx="3372840" cy="502560"/>
          </a:xfrm>
          <a:prstGeom prst="rect">
            <a:avLst/>
          </a:prstGeom>
        </p:spPr>
        <p:txBody>
          <a:bodyPr lIns="0" tIns="0" rIns="0" bIns="0" anchor="b"/>
          <a:lstStyle/>
          <a:p>
            <a:pPr algn="r"/>
            <a:fld id="{94C53526-F41F-4490-94F9-6BFCC307C7B8}" type="slidenum">
              <a:rPr lang="en-CA" sz="1400" spc="-1">
                <a:latin typeface="Times New Roman"/>
              </a:rPr>
              <a:t>‹#›</a:t>
            </a:fld>
            <a:endParaRPr/>
          </a:p>
        </p:txBody>
      </p:sp>
    </p:spTree>
    <p:extLst>
      <p:ext uri="{BB962C8B-B14F-4D97-AF65-F5344CB8AC3E}">
        <p14:creationId xmlns:p14="http://schemas.microsoft.com/office/powerpoint/2010/main" val="86775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85800" y="4400640"/>
            <a:ext cx="5485320" cy="3599280"/>
          </a:xfrm>
          <a:prstGeom prst="rect">
            <a:avLst/>
          </a:prstGeom>
        </p:spPr>
        <p:txBody>
          <a:bodyPr lIns="0" tIns="0" rIns="0" bIns="0"/>
          <a:lstStyle/>
          <a:p>
            <a:r>
              <a:rPr lang="en-CA" sz="2000" strike="noStrike" spc="-1">
                <a:uFill>
                  <a:solidFill>
                    <a:srgbClr val="FFFFFF"/>
                  </a:solidFill>
                </a:uFill>
                <a:latin typeface="Arial"/>
              </a:rPr>
              <a:t>2.4 and 5.0 commonly used, especially 2.4</a:t>
            </a:r>
            <a:endParaRPr/>
          </a:p>
          <a:p>
            <a:r>
              <a:rPr lang="en-CA" sz="2000" strike="noStrike" spc="-1">
                <a:uFill>
                  <a:solidFill>
                    <a:srgbClr val="FFFFFF"/>
                  </a:solidFill>
                </a:uFill>
                <a:latin typeface="Arial"/>
              </a:rPr>
              <a:t>3.6 – US exclusive, high powered stations</a:t>
            </a:r>
            <a:endParaRPr/>
          </a:p>
          <a:p>
            <a:r>
              <a:rPr lang="en-CA" sz="2000" strike="noStrike" spc="-1">
                <a:uFill>
                  <a:solidFill>
                    <a:srgbClr val="FFFFFF"/>
                  </a:solidFill>
                </a:uFill>
                <a:latin typeface="Arial"/>
              </a:rPr>
              <a:t>4.9 – US exclusive, used for public safety purposes</a:t>
            </a:r>
            <a:endParaRPr/>
          </a:p>
          <a:p>
            <a:r>
              <a:rPr lang="en-CA" sz="2000" strike="noStrike" spc="-1">
                <a:uFill>
                  <a:solidFill>
                    <a:srgbClr val="FFFFFF"/>
                  </a:solidFill>
                </a:uFill>
                <a:latin typeface="Arial"/>
              </a:rPr>
              <a:t>5.9 – Vehicles</a:t>
            </a:r>
            <a:endParaRPr/>
          </a:p>
          <a:p>
            <a:r>
              <a:rPr lang="en-CA" sz="2000" strike="noStrike" spc="-1">
                <a:uFill>
                  <a:solidFill>
                    <a:srgbClr val="FFFFFF"/>
                  </a:solidFill>
                </a:uFill>
                <a:latin typeface="Arial"/>
              </a:rPr>
              <a:t>6.0 – Gb+ speeds</a:t>
            </a:r>
            <a:endParaRPr/>
          </a:p>
        </p:txBody>
      </p:sp>
      <p:sp>
        <p:nvSpPr>
          <p:cNvPr id="259" name="CustomShape 2"/>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E029FCF-3779-4033-95F3-EC5E2205DDF4}" type="slidenum">
              <a:rPr lang="en-CA" sz="1200" strike="noStrike" spc="-1">
                <a:solidFill>
                  <a:srgbClr val="000000"/>
                </a:solidFill>
                <a:uFill>
                  <a:solidFill>
                    <a:srgbClr val="FFFFFF"/>
                  </a:solidFill>
                </a:uFill>
                <a:latin typeface="+mn-lt"/>
                <a:ea typeface="+mn-ea"/>
              </a:rPr>
              <a:t>7</a:t>
            </a:fld>
            <a:endParaRPr/>
          </a:p>
        </p:txBody>
      </p:sp>
    </p:spTree>
    <p:extLst>
      <p:ext uri="{BB962C8B-B14F-4D97-AF65-F5344CB8AC3E}">
        <p14:creationId xmlns:p14="http://schemas.microsoft.com/office/powerpoint/2010/main" val="218869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CA" dirty="0" smtClean="0"/>
              <a:t>Top chart is a visual </a:t>
            </a:r>
            <a:r>
              <a:rPr lang="en-CA" dirty="0" err="1" smtClean="0"/>
              <a:t>represetation</a:t>
            </a:r>
            <a:r>
              <a:rPr lang="en-CA" dirty="0" smtClean="0"/>
              <a:t> of wireless channels,</a:t>
            </a:r>
            <a:r>
              <a:rPr lang="en-CA" baseline="0" dirty="0" smtClean="0"/>
              <a:t> related to the chart directly below it</a:t>
            </a:r>
            <a:endParaRPr lang="en-US" dirty="0"/>
          </a:p>
        </p:txBody>
      </p:sp>
      <p:sp>
        <p:nvSpPr>
          <p:cNvPr id="4" name="Slide Number Placeholder 3"/>
          <p:cNvSpPr>
            <a:spLocks noGrp="1"/>
          </p:cNvSpPr>
          <p:nvPr>
            <p:ph type="sldNum" idx="10"/>
          </p:nvPr>
        </p:nvSpPr>
        <p:spPr/>
        <p:txBody>
          <a:bodyPr/>
          <a:lstStyle/>
          <a:p>
            <a:pPr algn="r"/>
            <a:fld id="{94C53526-F41F-4490-94F9-6BFCC307C7B8}" type="slidenum">
              <a:rPr lang="en-CA" sz="1400" spc="-1" smtClean="0">
                <a:latin typeface="Times New Roman"/>
              </a:rPr>
              <a:t>8</a:t>
            </a:fld>
            <a:endParaRPr lang="en-CA"/>
          </a:p>
        </p:txBody>
      </p:sp>
    </p:spTree>
    <p:extLst>
      <p:ext uri="{BB962C8B-B14F-4D97-AF65-F5344CB8AC3E}">
        <p14:creationId xmlns:p14="http://schemas.microsoft.com/office/powerpoint/2010/main" val="131921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85800" y="4400640"/>
            <a:ext cx="5485320" cy="3599280"/>
          </a:xfrm>
          <a:prstGeom prst="rect">
            <a:avLst/>
          </a:prstGeom>
        </p:spPr>
        <p:txBody>
          <a:bodyPr lIns="0" tIns="0" rIns="0" bIns="0"/>
          <a:lstStyle/>
          <a:p>
            <a:r>
              <a:rPr lang="en-CA" sz="2000" strike="noStrike" spc="-1" dirty="0">
                <a:uFill>
                  <a:solidFill>
                    <a:srgbClr val="FFFFFF"/>
                  </a:solidFill>
                </a:uFill>
                <a:latin typeface="Arial"/>
              </a:rPr>
              <a:t>DSSS – direct sequence spread-spectrum</a:t>
            </a:r>
            <a:endParaRPr dirty="0"/>
          </a:p>
          <a:p>
            <a:r>
              <a:rPr lang="en-CA" sz="2000" strike="noStrike" spc="-1" dirty="0">
                <a:uFill>
                  <a:solidFill>
                    <a:srgbClr val="FFFFFF"/>
                  </a:solidFill>
                </a:uFill>
                <a:latin typeface="Arial"/>
              </a:rPr>
              <a:t>OFDM -  orthogonal frequency-division multiplexing</a:t>
            </a:r>
            <a:endParaRPr dirty="0"/>
          </a:p>
          <a:p>
            <a:endParaRPr dirty="0"/>
          </a:p>
          <a:p>
            <a:r>
              <a:rPr lang="en-CA" sz="2000" strike="noStrike" spc="-1" dirty="0">
                <a:uFill>
                  <a:solidFill>
                    <a:srgbClr val="FFFFFF"/>
                  </a:solidFill>
                </a:uFill>
                <a:latin typeface="Arial"/>
              </a:rPr>
              <a:t>USA reserves channels for long distance usage on more powerful spectrums</a:t>
            </a:r>
            <a:endParaRPr dirty="0"/>
          </a:p>
        </p:txBody>
      </p:sp>
      <p:sp>
        <p:nvSpPr>
          <p:cNvPr id="261" name="CustomShape 2"/>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E4772CB-D93A-4E38-BFC2-7E383F1BC120}" type="slidenum">
              <a:rPr lang="en-CA" sz="1200" strike="noStrike" spc="-1">
                <a:solidFill>
                  <a:srgbClr val="000000"/>
                </a:solidFill>
                <a:uFill>
                  <a:solidFill>
                    <a:srgbClr val="FFFFFF"/>
                  </a:solidFill>
                </a:uFill>
                <a:latin typeface="+mn-lt"/>
                <a:ea typeface="+mn-ea"/>
              </a:rPr>
              <a:t>9</a:t>
            </a:fld>
            <a:endParaRPr/>
          </a:p>
        </p:txBody>
      </p:sp>
    </p:spTree>
    <p:extLst>
      <p:ext uri="{BB962C8B-B14F-4D97-AF65-F5344CB8AC3E}">
        <p14:creationId xmlns:p14="http://schemas.microsoft.com/office/powerpoint/2010/main" val="392281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CA" dirty="0" smtClean="0"/>
              <a:t>Initialization vector (IV) and the user’s key ID are hashed by a </a:t>
            </a:r>
            <a:r>
              <a:rPr lang="en-CA" dirty="0" err="1" smtClean="0"/>
              <a:t>XORed</a:t>
            </a:r>
            <a:r>
              <a:rPr lang="en-CA" baseline="0" dirty="0" smtClean="0"/>
              <a:t> combination of the stream and the message and IV of the message above it. The original IV and user key are appended to the end of the ciphered message to form the RC4 key.</a:t>
            </a:r>
            <a:endParaRPr lang="en-US" dirty="0"/>
          </a:p>
        </p:txBody>
      </p:sp>
      <p:sp>
        <p:nvSpPr>
          <p:cNvPr id="4" name="Slide Number Placeholder 3"/>
          <p:cNvSpPr>
            <a:spLocks noGrp="1"/>
          </p:cNvSpPr>
          <p:nvPr>
            <p:ph type="sldNum" idx="10"/>
          </p:nvPr>
        </p:nvSpPr>
        <p:spPr/>
        <p:txBody>
          <a:bodyPr/>
          <a:lstStyle/>
          <a:p>
            <a:pPr algn="r"/>
            <a:fld id="{94C53526-F41F-4490-94F9-6BFCC307C7B8}" type="slidenum">
              <a:rPr lang="en-CA" sz="1400" spc="-1" smtClean="0">
                <a:latin typeface="Times New Roman"/>
              </a:rPr>
              <a:t>14</a:t>
            </a:fld>
            <a:endParaRPr lang="en-CA"/>
          </a:p>
        </p:txBody>
      </p:sp>
    </p:spTree>
    <p:extLst>
      <p:ext uri="{BB962C8B-B14F-4D97-AF65-F5344CB8AC3E}">
        <p14:creationId xmlns:p14="http://schemas.microsoft.com/office/powerpoint/2010/main" val="412570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85800" y="4400640"/>
            <a:ext cx="5485320" cy="3599280"/>
          </a:xfrm>
          <a:prstGeom prst="rect">
            <a:avLst/>
          </a:prstGeom>
        </p:spPr>
        <p:txBody>
          <a:bodyPr lIns="0" tIns="0" rIns="0" bIns="0"/>
          <a:lstStyle/>
          <a:p>
            <a:pPr marL="216000" indent="-216000">
              <a:lnSpc>
                <a:spcPct val="100000"/>
              </a:lnSpc>
              <a:buClr>
                <a:srgbClr val="FFFFFF"/>
              </a:buClr>
              <a:buFont typeface="StarSymbol"/>
              <a:buAutoNum type="arabicPeriod"/>
            </a:pPr>
            <a:r>
              <a:rPr lang="en-CA" sz="2000" strike="noStrike" spc="-1" dirty="0">
                <a:uFill>
                  <a:solidFill>
                    <a:srgbClr val="FFFFFF"/>
                  </a:solidFill>
                </a:uFill>
                <a:latin typeface="Arial"/>
              </a:rPr>
              <a:t>Access point delivers one time use number to station</a:t>
            </a:r>
            <a:endParaRPr dirty="0"/>
          </a:p>
          <a:p>
            <a:pPr marL="216000" indent="-216000">
              <a:lnSpc>
                <a:spcPct val="100000"/>
              </a:lnSpc>
              <a:buClr>
                <a:srgbClr val="FFFFFF"/>
              </a:buClr>
              <a:buFont typeface="StarSymbol"/>
              <a:buAutoNum type="arabicPeriod"/>
            </a:pPr>
            <a:r>
              <a:rPr lang="en-CA" sz="2000" strike="noStrike" spc="-1" dirty="0">
                <a:uFill>
                  <a:solidFill>
                    <a:srgbClr val="FFFFFF"/>
                  </a:solidFill>
                </a:uFill>
                <a:latin typeface="Arial"/>
              </a:rPr>
              <a:t>Station constructs pairwise transparent key</a:t>
            </a:r>
            <a:endParaRPr dirty="0"/>
          </a:p>
          <a:p>
            <a:pPr marL="216000" indent="-216000">
              <a:lnSpc>
                <a:spcPct val="100000"/>
              </a:lnSpc>
              <a:buClr>
                <a:srgbClr val="FFFFFF"/>
              </a:buClr>
              <a:buFont typeface="StarSymbol"/>
              <a:buAutoNum type="arabicPeriod"/>
            </a:pPr>
            <a:r>
              <a:rPr lang="en-CA" sz="2000" strike="noStrike" spc="-1" dirty="0">
                <a:uFill>
                  <a:solidFill>
                    <a:srgbClr val="FFFFFF"/>
                  </a:solidFill>
                </a:uFill>
                <a:latin typeface="Arial"/>
              </a:rPr>
              <a:t>Station sends its own 1 time use number + Michael authenticator to </a:t>
            </a:r>
            <a:r>
              <a:rPr lang="en-CA" sz="2000" strike="noStrike" spc="-1" dirty="0" smtClean="0">
                <a:uFill>
                  <a:solidFill>
                    <a:srgbClr val="FFFFFF"/>
                  </a:solidFill>
                </a:uFill>
                <a:latin typeface="Arial"/>
              </a:rPr>
              <a:t>AP for AP’s on PTK construction</a:t>
            </a:r>
            <a:endParaRPr dirty="0"/>
          </a:p>
          <a:p>
            <a:pPr marL="216000" indent="-216000">
              <a:lnSpc>
                <a:spcPct val="100000"/>
              </a:lnSpc>
              <a:buClr>
                <a:srgbClr val="FFFFFF"/>
              </a:buClr>
              <a:buFont typeface="StarSymbol"/>
              <a:buAutoNum type="arabicPeriod"/>
            </a:pPr>
            <a:r>
              <a:rPr lang="en-CA" sz="2000" strike="noStrike" spc="-1" dirty="0">
                <a:uFill>
                  <a:solidFill>
                    <a:srgbClr val="FFFFFF"/>
                  </a:solidFill>
                </a:uFill>
                <a:latin typeface="Arial"/>
              </a:rPr>
              <a:t>AP sends group temporal key + Michael authenticator to station</a:t>
            </a:r>
            <a:endParaRPr dirty="0"/>
          </a:p>
          <a:p>
            <a:pPr marL="216000" indent="-216000">
              <a:lnSpc>
                <a:spcPct val="100000"/>
              </a:lnSpc>
              <a:buClr>
                <a:srgbClr val="FFFFFF"/>
              </a:buClr>
              <a:buFont typeface="StarSymbol"/>
              <a:buAutoNum type="arabicPeriod"/>
            </a:pPr>
            <a:r>
              <a:rPr lang="en-CA" sz="2000" strike="noStrike" spc="-1" dirty="0">
                <a:uFill>
                  <a:solidFill>
                    <a:srgbClr val="FFFFFF"/>
                  </a:solidFill>
                </a:uFill>
                <a:latin typeface="Arial"/>
              </a:rPr>
              <a:t>Station acknowledges Access Point</a:t>
            </a:r>
            <a:endParaRPr dirty="0"/>
          </a:p>
        </p:txBody>
      </p:sp>
      <p:sp>
        <p:nvSpPr>
          <p:cNvPr id="263" name="CustomShape 2"/>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114904B-F8B7-4AC1-8F01-9E0E2B35707E}" type="slidenum">
              <a:rPr lang="en-CA" sz="1200" strike="noStrike" spc="-1">
                <a:solidFill>
                  <a:srgbClr val="000000"/>
                </a:solidFill>
                <a:uFill>
                  <a:solidFill>
                    <a:srgbClr val="FFFFFF"/>
                  </a:solidFill>
                </a:uFill>
                <a:latin typeface="+mn-lt"/>
                <a:ea typeface="+mn-ea"/>
              </a:rPr>
              <a:t>26</a:t>
            </a:fld>
            <a:endParaRPr/>
          </a:p>
        </p:txBody>
      </p:sp>
    </p:spTree>
    <p:extLst>
      <p:ext uri="{BB962C8B-B14F-4D97-AF65-F5344CB8AC3E}">
        <p14:creationId xmlns:p14="http://schemas.microsoft.com/office/powerpoint/2010/main" val="286417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065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740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6099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855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752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842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282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8150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394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388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546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723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556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496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405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92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087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97821264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1154880" y="1447920"/>
            <a:ext cx="8824680" cy="332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CA" sz="7200" strike="noStrike" spc="-1">
                <a:solidFill>
                  <a:srgbClr val="EBEBEB"/>
                </a:solidFill>
                <a:uFill>
                  <a:solidFill>
                    <a:srgbClr val="FFFFFF"/>
                  </a:solidFill>
                </a:uFill>
                <a:latin typeface="Century Gothic"/>
              </a:rPr>
              <a:t>WiFi </a:t>
            </a:r>
            <a:endParaRPr/>
          </a:p>
        </p:txBody>
      </p:sp>
      <p:sp>
        <p:nvSpPr>
          <p:cNvPr id="135" name="CustomShape 2"/>
          <p:cNvSpPr/>
          <p:nvPr/>
        </p:nvSpPr>
        <p:spPr>
          <a:xfrm>
            <a:off x="1154880" y="4777560"/>
            <a:ext cx="8824680" cy="86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2000" strike="noStrike" spc="-1">
                <a:solidFill>
                  <a:srgbClr val="8AD0D6"/>
                </a:solidFill>
                <a:uFill>
                  <a:solidFill>
                    <a:srgbClr val="FFFFFF"/>
                  </a:solidFill>
                </a:uFill>
                <a:latin typeface="Century Gothic"/>
              </a:rPr>
              <a:t>By: Christian pervan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Is WiFi secure?</a:t>
            </a:r>
            <a:endParaRPr/>
          </a:p>
        </p:txBody>
      </p:sp>
      <p:sp>
        <p:nvSpPr>
          <p:cNvPr id="159"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No</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Very easy access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Service Set ID (SSID) and password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SSID isn’t very hard to obtain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How easy is it to get a password, though?</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Three types of password algorithms</a:t>
            </a:r>
            <a:endParaRPr/>
          </a:p>
        </p:txBody>
      </p:sp>
      <p:sp>
        <p:nvSpPr>
          <p:cNvPr id="161"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WEP</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WPA</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WPA-2</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Wired Equivalent Privacy (WEP)</a:t>
            </a:r>
            <a:endParaRPr/>
          </a:p>
        </p:txBody>
      </p:sp>
      <p:sp>
        <p:nvSpPr>
          <p:cNvPr id="163"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Earliest form of WiFi security algorithm</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Originally introduced with original specifications in 1997</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Provides data confidentiality that a wired network would provide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Uses only hexadecimal digits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Wired Equivalent Privacy (WEP) - Encryption</a:t>
            </a:r>
            <a:endParaRPr/>
          </a:p>
        </p:txBody>
      </p:sp>
      <p:sp>
        <p:nvSpPr>
          <p:cNvPr id="16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Encrypts using the RC4 cipher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4 different standards: 64-bit, 128-bit,  152-bit, and 256-bit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64-bit: a 10 hex digit key (totals 40 bits) plus a 24-bit starting variable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128-bit: a 26 hex digit key (totals 104 bits) plus a 24-bit starting variable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152-bit: a 32 hex digit key (totals 128 bits) plus a 24-bit starting variable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256-bit: a 58 hex digit key (totals 232 bits) plus a 24-bit starting variable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Is there a problem?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168" name="Picture 2"/>
          <p:cNvPicPr/>
          <p:nvPr/>
        </p:nvPicPr>
        <p:blipFill>
          <a:blip r:embed="rId3"/>
          <a:stretch/>
        </p:blipFill>
        <p:spPr>
          <a:xfrm>
            <a:off x="-1091160" y="-147600"/>
            <a:ext cx="14199840" cy="7314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Problem with WEP</a:t>
            </a:r>
            <a:endParaRPr/>
          </a:p>
        </p:txBody>
      </p:sp>
      <p:sp>
        <p:nvSpPr>
          <p:cNvPr id="170"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RC4 is a </a:t>
            </a:r>
            <a:r>
              <a:rPr lang="en-CA" sz="2000" u="sng" strike="noStrike" spc="-1">
                <a:solidFill>
                  <a:srgbClr val="FFFFFF"/>
                </a:solidFill>
                <a:uFill>
                  <a:solidFill>
                    <a:srgbClr val="FFFFFF"/>
                  </a:solidFill>
                </a:uFill>
                <a:latin typeface="Century Gothic"/>
              </a:rPr>
              <a:t>STREAM</a:t>
            </a:r>
            <a:r>
              <a:rPr lang="en-CA" sz="2000" strike="noStrike" spc="-1">
                <a:solidFill>
                  <a:srgbClr val="FFFFFF"/>
                </a:solidFill>
                <a:uFill>
                  <a:solidFill>
                    <a:srgbClr val="FFFFFF"/>
                  </a:solidFill>
                </a:uFill>
                <a:latin typeface="Century Gothic"/>
              </a:rPr>
              <a:t> cipher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Starting Variables must be unique for security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Problem – too easy to have duplicates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Packets sent by router are encrypted by the same WEP key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24-bit SV’s = 2^24 = 16 777 216 distinct possibilities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For 24-bit SV’s, chances duplicates happen about every 5000 packets is ~52%!</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We can rapidly go through this amount of packets and can end up reverse engineering a WEP key once found a correct SV, and correct RC4 key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Also known as the related key attack</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Wireshark</a:t>
            </a:r>
            <a:endParaRPr/>
          </a:p>
        </p:txBody>
      </p:sp>
      <p:sp>
        <p:nvSpPr>
          <p:cNvPr id="172"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Used to sniff packets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Very widely available program – absolutely free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Compatible with most common operating systems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Drawback – you cannot specify channels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Lots of unnecessary clutter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Cracking algorithm will have to sift through more possibilities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Excruciatingly time consuming unless lucky, especially as we go 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CommView</a:t>
            </a:r>
            <a:endParaRPr/>
          </a:p>
        </p:txBody>
      </p:sp>
      <p:sp>
        <p:nvSpPr>
          <p:cNvPr id="176"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Sniffs packets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You can specify channels and frequencies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 lot more intuitively geared for WiFi scanning and built for such</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 lot less time consuming on both scans and cracking</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Drawback: Little compatibility, Very expensive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Only compatible with Windows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Costs $499.00!!!</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30 day trial, so for temporary quick use, expensive isn’t a factor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convert logged packets into Wireshark format for compatibility with Aircrack</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Aircrack</a:t>
            </a:r>
            <a:endParaRPr/>
          </a:p>
        </p:txBody>
      </p:sp>
      <p:sp>
        <p:nvSpPr>
          <p:cNvPr id="178"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Performs the cracking itself</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Free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Compatible with most systems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Windows comes with GUI solution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Uses Wireshark packet dumps to sniff around and crack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Dictionary can be used as well to expedite process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Aircrack mini-demo</a:t>
            </a:r>
            <a:endParaRPr/>
          </a:p>
        </p:txBody>
      </p:sp>
      <p:sp>
        <p:nvSpPr>
          <p:cNvPr id="180"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What is WiFi?</a:t>
            </a:r>
            <a:endParaRPr/>
          </a:p>
        </p:txBody>
      </p:sp>
      <p:sp>
        <p:nvSpPr>
          <p:cNvPr id="13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Short for Wireless Fidelity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Label for products that can be used within a WLAN network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The brand name for the IEEE 802.11 standard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Colloquially used to refer to the WLAN network itself</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How do we improve on this?</a:t>
            </a:r>
            <a:endParaRPr/>
          </a:p>
        </p:txBody>
      </p:sp>
      <p:sp>
        <p:nvSpPr>
          <p:cNvPr id="182"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Larger keys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Ability to include ASCII symbols and letters other than hex</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Dynamically encrypt outgoing packets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Wi-Fi Protected Access (WPA)</a:t>
            </a:r>
            <a:endParaRPr/>
          </a:p>
        </p:txBody>
      </p:sp>
      <p:sp>
        <p:nvSpPr>
          <p:cNvPr id="184"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Response to issues with WEP</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Became available in 2003</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All keys are 256-bit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Introduces the Temporal Key Integrity Protocol (TKIP)</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TKIP employs a different key each packet, meaning the method of sniffing around is out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Introduces a stronger checksum algorithm called Michael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186"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187" name="Picture 2"/>
          <p:cNvPicPr/>
          <p:nvPr/>
        </p:nvPicPr>
        <p:blipFill>
          <a:blip r:embed="rId2"/>
          <a:stretch/>
        </p:blipFill>
        <p:spPr>
          <a:xfrm>
            <a:off x="0" y="0"/>
            <a:ext cx="12191040" cy="6856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Are there still vulnerabilities?</a:t>
            </a:r>
            <a:endParaRPr/>
          </a:p>
        </p:txBody>
      </p:sp>
      <p:sp>
        <p:nvSpPr>
          <p:cNvPr id="189"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Yes, there are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Michael can be fooled by re-injecting and spoofing shorter packets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2^256 is still finite, so there are still finite password possibilities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Passwords still not very strongly encrypted – RC4 is still used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Brute force attacks, while they take longer due to more randomness, still work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Routers that have their own WiFi Protected Setup (WPS) button are still vulnerable despite more secure key due to vulnerabilities present in WPS.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Much more advanced tools can hack it more easily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Can we improve on this further?</a:t>
            </a:r>
            <a:endParaRPr/>
          </a:p>
        </p:txBody>
      </p:sp>
      <p:sp>
        <p:nvSpPr>
          <p:cNvPr id="191"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Yes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Greater password encryption standards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Wi-Fi Protected Access II (WPA2)</a:t>
            </a:r>
            <a:endParaRPr/>
          </a:p>
        </p:txBody>
      </p:sp>
      <p:sp>
        <p:nvSpPr>
          <p:cNvPr id="193"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Even further response to WEP and WPA</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Introduced in 2004</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Contains much of the same policies that WPA had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Only one major difference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All passwords are now encrypted by Counter Mode Cipher Block Chaining Message Authentication Code Protocol (CCMP)</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CCMP is a derivative of AES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AES is extremely powerful encryption, extremely hard to hack in any sort of timely matter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Virtually impenetrable other than through WPS or really highly advanced tech</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9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19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196" name="Picture 2"/>
          <p:cNvPicPr/>
          <p:nvPr/>
        </p:nvPicPr>
        <p:blipFill>
          <a:blip r:embed="rId4"/>
          <a:stretch/>
        </p:blipFill>
        <p:spPr>
          <a:xfrm>
            <a:off x="1823760" y="0"/>
            <a:ext cx="8620560" cy="6856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What are some other things that WiFi is exposed to?</a:t>
            </a:r>
            <a:endParaRPr/>
          </a:p>
        </p:txBody>
      </p:sp>
      <p:sp>
        <p:nvSpPr>
          <p:cNvPr id="198"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Human element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Spoofing</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Accidental access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Breach of confidential information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Denial of Service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Domino effect – hack one lesser secure router to bring down a whole system</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Deauthentication Attack</a:t>
            </a:r>
            <a:endParaRPr/>
          </a:p>
        </p:txBody>
      </p:sp>
      <p:sp>
        <p:nvSpPr>
          <p:cNvPr id="200"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Type of man in the middle attack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Eavesdrop on flow between access point and other computer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Relies on faults in handshake protocol</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Hacker can force computers connected to an access point to lose connection and reconnect with hacker’s access point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Used in both evil twin and denial of service attacks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Evin twin – hacker’s AP, denial of service – disconnect user from AP</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One example of a multitude of potential MitM attacks based off same strategy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202"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203" name="Picture 2"/>
          <p:cNvPicPr/>
          <p:nvPr/>
        </p:nvPicPr>
        <p:blipFill>
          <a:blip r:embed="rId2"/>
          <a:stretch/>
        </p:blipFill>
        <p:spPr>
          <a:xfrm>
            <a:off x="3683520" y="-313920"/>
            <a:ext cx="4928400" cy="7170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139"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140" name="Picture 2"/>
          <p:cNvPicPr/>
          <p:nvPr/>
        </p:nvPicPr>
        <p:blipFill>
          <a:blip r:embed="rId2"/>
          <a:stretch/>
        </p:blipFill>
        <p:spPr>
          <a:xfrm>
            <a:off x="-309600" y="0"/>
            <a:ext cx="6193080" cy="7196040"/>
          </a:xfrm>
          <a:prstGeom prst="rect">
            <a:avLst/>
          </a:prstGeom>
          <a:ln>
            <a:noFill/>
          </a:ln>
        </p:spPr>
      </p:pic>
      <p:pic>
        <p:nvPicPr>
          <p:cNvPr id="141" name="Picture 4"/>
          <p:cNvPicPr/>
          <p:nvPr/>
        </p:nvPicPr>
        <p:blipFill>
          <a:blip r:embed="rId3"/>
          <a:stretch/>
        </p:blipFill>
        <p:spPr>
          <a:xfrm>
            <a:off x="5884560" y="0"/>
            <a:ext cx="6306480" cy="6950880"/>
          </a:xfrm>
          <a:prstGeom prst="rect">
            <a:avLst/>
          </a:prstGeom>
          <a:ln>
            <a:noFill/>
          </a:ln>
        </p:spPr>
      </p:pic>
      <p:pic>
        <p:nvPicPr>
          <p:cNvPr id="142" name="Picture 6"/>
          <p:cNvPicPr/>
          <p:nvPr/>
        </p:nvPicPr>
        <p:blipFill>
          <a:blip r:embed="rId4"/>
          <a:stretch/>
        </p:blipFill>
        <p:spPr>
          <a:xfrm>
            <a:off x="3687120" y="0"/>
            <a:ext cx="3609360" cy="359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Evil Twin</a:t>
            </a:r>
            <a:endParaRPr/>
          </a:p>
        </p:txBody>
      </p:sp>
      <p:sp>
        <p:nvSpPr>
          <p:cNvPr id="20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Fake access point created to deceive someone into connecting</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User thinks he is accessing a WiFi spot completely legitimate, but it is really bogus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Enticing words such as “free” or “fast” used as lure in SSID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Typosquatting in SSID used as well</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Victims can have their every move logged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Record victim’s patterns and use of Internet, sites visited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Monitor communications involving victim</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Steal victim’s sensitive info</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Commonly set up in public places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Evil Twin – Demo</a:t>
            </a:r>
            <a:endParaRPr/>
          </a:p>
        </p:txBody>
      </p:sp>
      <p:sp>
        <p:nvSpPr>
          <p:cNvPr id="20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58C1BA"/>
              </a:buClr>
              <a:buSzPct val="80000"/>
              <a:buFont typeface="Wingdings 3" charset="2"/>
              <a:buChar char=""/>
            </a:pPr>
            <a:r>
              <a:rPr lang="en-CA" sz="2000" u="sng" strike="noStrike" spc="-1">
                <a:solidFill>
                  <a:srgbClr val="58C1BA"/>
                </a:solidFill>
                <a:uFill>
                  <a:solidFill>
                    <a:srgbClr val="FFFFFF"/>
                  </a:solidFill>
                </a:uFill>
                <a:latin typeface="Century Gothic"/>
              </a:rPr>
              <a:t>http://null-byte.wonderhowto.com/how-to/hack-wi-fi-creating-evil-twin-wireless-access-point-eavesdrop-data-0147919/</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5756400" y="3004560"/>
            <a:ext cx="180720" cy="234000"/>
          </a:xfrm>
          <a:prstGeom prst="rect">
            <a:avLst/>
          </a:prstGeom>
          <a:noFill/>
          <a:ln>
            <a:noFill/>
          </a:ln>
        </p:spPr>
      </p:sp>
      <p:pic>
        <p:nvPicPr>
          <p:cNvPr id="209" name="Picture 208"/>
          <p:cNvPicPr/>
          <p:nvPr/>
        </p:nvPicPr>
        <p:blipFill>
          <a:blip r:embed="rId2"/>
          <a:stretch/>
        </p:blipFill>
        <p:spPr>
          <a:xfrm>
            <a:off x="36000" y="0"/>
            <a:ext cx="12121920" cy="685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p:cNvPicPr/>
          <p:nvPr/>
        </p:nvPicPr>
        <p:blipFill>
          <a:blip r:embed="rId2"/>
          <a:stretch/>
        </p:blipFill>
        <p:spPr>
          <a:xfrm>
            <a:off x="0" y="-10440"/>
            <a:ext cx="12174480" cy="6868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210"/>
          <p:cNvPicPr/>
          <p:nvPr/>
        </p:nvPicPr>
        <p:blipFill>
          <a:blip r:embed="rId2"/>
          <a:stretch/>
        </p:blipFill>
        <p:spPr>
          <a:xfrm>
            <a:off x="0" y="-10440"/>
            <a:ext cx="12174480" cy="6868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p:nvPr/>
        </p:nvPicPr>
        <p:blipFill>
          <a:blip r:embed="rId2"/>
          <a:stretch/>
        </p:blipFill>
        <p:spPr>
          <a:xfrm>
            <a:off x="0" y="-10440"/>
            <a:ext cx="12192120" cy="6878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212"/>
          <p:cNvPicPr/>
          <p:nvPr/>
        </p:nvPicPr>
        <p:blipFill>
          <a:blip r:embed="rId2"/>
          <a:stretch/>
        </p:blipFill>
        <p:spPr>
          <a:xfrm>
            <a:off x="0" y="0"/>
            <a:ext cx="12192120" cy="7210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Denial of Service (DoS)</a:t>
            </a:r>
            <a:endParaRPr/>
          </a:p>
        </p:txBody>
      </p:sp>
      <p:sp>
        <p:nvSpPr>
          <p:cNvPr id="21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Boot a user off a connection to access point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Shut down an access point and prevent access to it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Latter is moreso under this category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Popular form – DDoS (Distributed Denial of Service)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Pings are used by hacker to get mandatory response from access point access point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In DoS attack, hacker absolutely bombards access point with more pings than it can handle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Access point shuts down as it can’t handle requests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take a while to get back up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Denial of Service – Demo</a:t>
            </a:r>
            <a:endParaRPr/>
          </a:p>
        </p:txBody>
      </p:sp>
      <p:sp>
        <p:nvSpPr>
          <p:cNvPr id="21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2000" u="sng" strike="noStrike" spc="-1">
                <a:solidFill>
                  <a:srgbClr val="58C1BA"/>
                </a:solidFill>
                <a:uFill>
                  <a:solidFill>
                    <a:srgbClr val="FFFFFF"/>
                  </a:solidFill>
                </a:uFill>
                <a:latin typeface="Century Gothic"/>
              </a:rPr>
              <a:t>http://null-byte.wonderhowto.com/how-to/hack-wi-fi-performing-denial-service-dos-attack-wireless-access-point-0147988/</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17"/>
          <p:cNvPicPr/>
          <p:nvPr/>
        </p:nvPicPr>
        <p:blipFill>
          <a:blip r:embed="rId2"/>
          <a:stretch/>
        </p:blipFill>
        <p:spPr>
          <a:xfrm>
            <a:off x="288000" y="0"/>
            <a:ext cx="11592000" cy="685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What is WLAN?</a:t>
            </a:r>
            <a:endParaRPr/>
          </a:p>
        </p:txBody>
      </p:sp>
      <p:sp>
        <p:nvSpPr>
          <p:cNvPr id="144"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Wireless Local Area Network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Connects multiple devices together using a wireless distribution method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Connection range is limited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Most commonly used in homes, workplaces at first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Now, it is used everywhere, in virtually every semi-popular public area</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Operates under the IEEE 802.11 standard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icture 218"/>
          <p:cNvPicPr/>
          <p:nvPr/>
        </p:nvPicPr>
        <p:blipFill>
          <a:blip r:embed="rId2"/>
          <a:stretch/>
        </p:blipFill>
        <p:spPr>
          <a:xfrm>
            <a:off x="0" y="-1440"/>
            <a:ext cx="12190680" cy="685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19"/>
          <p:cNvPicPr/>
          <p:nvPr/>
        </p:nvPicPr>
        <p:blipFill>
          <a:blip r:embed="rId2"/>
          <a:stretch/>
        </p:blipFill>
        <p:spPr>
          <a:xfrm>
            <a:off x="0" y="7920"/>
            <a:ext cx="12175560" cy="6832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20"/>
          <p:cNvPicPr/>
          <p:nvPr/>
        </p:nvPicPr>
        <p:blipFill>
          <a:blip r:embed="rId2"/>
          <a:stretch/>
        </p:blipFill>
        <p:spPr>
          <a:xfrm>
            <a:off x="0" y="-1225800"/>
            <a:ext cx="12210840" cy="808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21"/>
          <p:cNvPicPr/>
          <p:nvPr/>
        </p:nvPicPr>
        <p:blipFill>
          <a:blip r:embed="rId2"/>
          <a:stretch/>
        </p:blipFill>
        <p:spPr>
          <a:xfrm>
            <a:off x="0" y="-1440"/>
            <a:ext cx="12192120" cy="6860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Famous DoS attacks</a:t>
            </a:r>
            <a:endParaRPr/>
          </a:p>
        </p:txBody>
      </p:sp>
      <p:sp>
        <p:nvSpPr>
          <p:cNvPr id="224"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Anonymous vs Scientology: </a:t>
            </a:r>
            <a:r>
              <a:rPr lang="en-CA" sz="2000" u="sng" strike="noStrike" spc="-1">
                <a:solidFill>
                  <a:srgbClr val="58C1BA"/>
                </a:solidFill>
                <a:uFill>
                  <a:solidFill>
                    <a:srgbClr val="FFFFFF"/>
                  </a:solidFill>
                </a:uFill>
                <a:latin typeface="Century Gothic"/>
              </a:rPr>
              <a:t>http://www.washingtonpost.com/wp-dyn/content/article/2008/01/25/AR2008012503399.html</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Cyberbunker vs Spamhaus (and everybody): </a:t>
            </a:r>
            <a:r>
              <a:rPr lang="en-CA" sz="2000" u="sng" strike="noStrike" spc="-1">
                <a:solidFill>
                  <a:srgbClr val="58C1BA"/>
                </a:solidFill>
                <a:uFill>
                  <a:solidFill>
                    <a:srgbClr val="FFFFFF"/>
                  </a:solidFill>
                </a:uFill>
                <a:latin typeface="Century Gothic"/>
              </a:rPr>
              <a:t>http://www.popsci.com/technology/article/2013-03/biggest-cyber-attack-history-just-happened-and-i-feel-fine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Lizard Squad vs PlayStation Network and Xbox Live: </a:t>
            </a:r>
            <a:r>
              <a:rPr lang="en-CA" sz="2000" u="sng" strike="noStrike" spc="-1">
                <a:solidFill>
                  <a:srgbClr val="58C1BA"/>
                </a:solidFill>
                <a:uFill>
                  <a:solidFill>
                    <a:srgbClr val="FFFFFF"/>
                  </a:solidFill>
                </a:uFill>
                <a:latin typeface="Century Gothic"/>
              </a:rPr>
              <a:t>http://www.theguardian.com/technology/2014/dec/26/xbox-live-and-psn-attack-christmas-ruined-for-millions-of-gamers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Preventing DoS</a:t>
            </a:r>
            <a:endParaRPr/>
          </a:p>
        </p:txBody>
      </p:sp>
      <p:sp>
        <p:nvSpPr>
          <p:cNvPr id="226" name="CustomShape 2"/>
          <p:cNvSpPr/>
          <p:nvPr/>
        </p:nvSpPr>
        <p:spPr>
          <a:xfrm>
            <a:off x="1103400" y="2053080"/>
            <a:ext cx="8945640" cy="436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Black holing – dropping all IP packets from an attacker</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Attacker can change source address, even be dynamic – not very effective consistently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Attacker can spoof legitimate partner, resulting in legitimate packets being dropped and hacker being accepted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Validate handshake – send acknowledgment from server to client after receipt of a SYN packet, but don’t accept any of the SYN sent back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Not accepting sent back SYN’s – handling higher volumes becomes less of a burden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Rate limiting – deny too many requests from one source at a time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Downside is in that it also applies to legitimate users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Preventative Measures</a:t>
            </a:r>
            <a:endParaRPr/>
          </a:p>
        </p:txBody>
      </p:sp>
      <p:sp>
        <p:nvSpPr>
          <p:cNvPr id="233"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We already know restricting access, but what about other measures?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make our SSID less visible to others?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whitelist and blacklist certain devices?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require clients to set up their own IP’s?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How do we protect our network without having to bolster the WiFi access point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Preventative Measures</a:t>
            </a:r>
            <a:endParaRPr/>
          </a:p>
        </p:txBody>
      </p:sp>
      <p:sp>
        <p:nvSpPr>
          <p:cNvPr id="23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We already know restricting access, but what about other measures?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make our SSID less visible to others?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whitelist and blacklist certain devices?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we require clients to set up their own IP’s?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How do we protect our network without having to bolster the WiFi access point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SSID/Network Cloaking</a:t>
            </a:r>
            <a:endParaRPr/>
          </a:p>
        </p:txBody>
      </p:sp>
      <p:sp>
        <p:nvSpPr>
          <p:cNvPr id="23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Hides our SSID from being easily accessed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Most scanners will not be able to detect SSID by itself</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Forces a user to manually enter SSID when trying to connect to access point</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Mainly used to impede casual snoopers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Drawback – this is nothing for even decently advanced hackers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Security through obscurity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SSID can still be easily retrieved by hackers emulating a probed network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Vulnerability in forcing network to search for everywhere of SSID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239"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sp>
        <p:nvSpPr>
          <p:cNvPr id="240" name="CustomShape 3"/>
          <p:cNvSpPr/>
          <p:nvPr/>
        </p:nvSpPr>
        <p:spPr>
          <a:xfrm>
            <a:off x="10079280" y="2743200"/>
            <a:ext cx="892800" cy="1278360"/>
          </a:xfrm>
          <a:prstGeom prst="rect">
            <a:avLst/>
          </a:prstGeom>
          <a:noFill/>
          <a:ln>
            <a:noFill/>
          </a:ln>
        </p:spPr>
        <p:style>
          <a:lnRef idx="0">
            <a:scrgbClr r="0" g="0" b="0"/>
          </a:lnRef>
          <a:fillRef idx="0">
            <a:scrgbClr r="0" g="0" b="0"/>
          </a:fillRef>
          <a:effectRef idx="0">
            <a:scrgbClr r="0" g="0" b="0"/>
          </a:effectRef>
          <a:fontRef idx="minor"/>
        </p:style>
      </p:sp>
      <p:pic>
        <p:nvPicPr>
          <p:cNvPr id="241" name="Picture 240"/>
          <p:cNvPicPr/>
          <p:nvPr/>
        </p:nvPicPr>
        <p:blipFill>
          <a:blip r:embed="rId2"/>
          <a:stretch/>
        </p:blipFill>
        <p:spPr>
          <a:xfrm>
            <a:off x="0" y="0"/>
            <a:ext cx="6217200" cy="3382560"/>
          </a:xfrm>
          <a:prstGeom prst="rect">
            <a:avLst/>
          </a:prstGeom>
          <a:ln>
            <a:noFill/>
          </a:ln>
        </p:spPr>
      </p:pic>
      <p:pic>
        <p:nvPicPr>
          <p:cNvPr id="242" name="Picture 241"/>
          <p:cNvPicPr/>
          <p:nvPr/>
        </p:nvPicPr>
        <p:blipFill>
          <a:blip r:embed="rId3"/>
          <a:stretch/>
        </p:blipFill>
        <p:spPr>
          <a:xfrm>
            <a:off x="6217920" y="0"/>
            <a:ext cx="5973480" cy="3382560"/>
          </a:xfrm>
          <a:prstGeom prst="rect">
            <a:avLst/>
          </a:prstGeom>
          <a:ln>
            <a:noFill/>
          </a:ln>
        </p:spPr>
      </p:pic>
      <p:pic>
        <p:nvPicPr>
          <p:cNvPr id="243" name="Picture 242"/>
          <p:cNvPicPr/>
          <p:nvPr/>
        </p:nvPicPr>
        <p:blipFill>
          <a:blip r:embed="rId4"/>
          <a:stretch/>
        </p:blipFill>
        <p:spPr>
          <a:xfrm>
            <a:off x="0" y="3383280"/>
            <a:ext cx="2925360" cy="3474000"/>
          </a:xfrm>
          <a:prstGeom prst="rect">
            <a:avLst/>
          </a:prstGeom>
          <a:ln>
            <a:noFill/>
          </a:ln>
        </p:spPr>
      </p:pic>
      <p:pic>
        <p:nvPicPr>
          <p:cNvPr id="244" name="Picture 243"/>
          <p:cNvPicPr/>
          <p:nvPr/>
        </p:nvPicPr>
        <p:blipFill>
          <a:blip r:embed="rId5"/>
          <a:stretch/>
        </p:blipFill>
        <p:spPr>
          <a:xfrm>
            <a:off x="2926080" y="3383280"/>
            <a:ext cx="2468160" cy="3473640"/>
          </a:xfrm>
          <a:prstGeom prst="rect">
            <a:avLst/>
          </a:prstGeom>
          <a:ln>
            <a:noFill/>
          </a:ln>
        </p:spPr>
      </p:pic>
      <p:pic>
        <p:nvPicPr>
          <p:cNvPr id="245" name="Picture 244"/>
          <p:cNvPicPr/>
          <p:nvPr/>
        </p:nvPicPr>
        <p:blipFill>
          <a:blip r:embed="rId6"/>
          <a:stretch/>
        </p:blipFill>
        <p:spPr>
          <a:xfrm>
            <a:off x="5394960" y="3383280"/>
            <a:ext cx="6807240" cy="3496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sp>
        <p:nvSpPr>
          <p:cNvPr id="146"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sp>
      <p:pic>
        <p:nvPicPr>
          <p:cNvPr id="147" name="Picture 2"/>
          <p:cNvPicPr/>
          <p:nvPr/>
        </p:nvPicPr>
        <p:blipFill>
          <a:blip r:embed="rId2"/>
          <a:stretch/>
        </p:blipFill>
        <p:spPr>
          <a:xfrm>
            <a:off x="1886040" y="0"/>
            <a:ext cx="8571600" cy="6856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45"/>
          <p:cNvPicPr/>
          <p:nvPr/>
        </p:nvPicPr>
        <p:blipFill>
          <a:blip r:embed="rId2"/>
          <a:stretch/>
        </p:blipFill>
        <p:spPr>
          <a:xfrm>
            <a:off x="0" y="7920"/>
            <a:ext cx="12175560" cy="6832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MAC Filtering</a:t>
            </a:r>
            <a:endParaRPr/>
          </a:p>
        </p:txBody>
      </p:sp>
      <p:sp>
        <p:nvSpPr>
          <p:cNvPr id="248"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Whitelisting OR blacklisting mechanism</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Only grants access to pre-approved MAC addresses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also do the same for approving access to everyone but those of specific MAC addresses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MAC address – Media Access Control address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48-bit physical identifier of a networking device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Also easy to hack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MAC Spoofing – it is easy to just simulate another device’s MAC address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Sniff network for packets to find the appropriate MAC address to spoof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pic>
        <p:nvPicPr>
          <p:cNvPr id="250" name="Picture 249"/>
          <p:cNvPicPr/>
          <p:nvPr/>
        </p:nvPicPr>
        <p:blipFill>
          <a:blip r:embed="rId2"/>
          <a:stretch/>
        </p:blipFill>
        <p:spPr>
          <a:xfrm>
            <a:off x="0" y="0"/>
            <a:ext cx="12191400" cy="685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sp>
      <p:pic>
        <p:nvPicPr>
          <p:cNvPr id="252" name="Picture 251"/>
          <p:cNvPicPr/>
          <p:nvPr/>
        </p:nvPicPr>
        <p:blipFill>
          <a:blip r:embed="rId2"/>
          <a:stretch/>
        </p:blipFill>
        <p:spPr>
          <a:xfrm>
            <a:off x="0" y="-3600"/>
            <a:ext cx="6034320" cy="3569040"/>
          </a:xfrm>
          <a:prstGeom prst="rect">
            <a:avLst/>
          </a:prstGeom>
          <a:ln>
            <a:noFill/>
          </a:ln>
        </p:spPr>
      </p:pic>
      <p:pic>
        <p:nvPicPr>
          <p:cNvPr id="253" name="Picture 252"/>
          <p:cNvPicPr/>
          <p:nvPr/>
        </p:nvPicPr>
        <p:blipFill>
          <a:blip r:embed="rId3"/>
          <a:stretch/>
        </p:blipFill>
        <p:spPr>
          <a:xfrm>
            <a:off x="6035040" y="3566160"/>
            <a:ext cx="6156360" cy="3291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RF Shielding</a:t>
            </a:r>
            <a:endParaRPr/>
          </a:p>
        </p:txBody>
      </p:sp>
      <p:sp>
        <p:nvSpPr>
          <p:cNvPr id="255"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Radio Frequency Shielding</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Physical defense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Uses special kinds of wall painting/film and/or signal jammers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Reduces range that WiFi can be accessed in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Keeps WiFi within premises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Generally, best used within trusted workplaces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Drawback – moles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be hacked from the inside if additional steps are not taken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From inside, hackers can access using connected computers as a gateway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Can also be expensive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Best ways to defend against attacks?</a:t>
            </a:r>
            <a:endParaRPr/>
          </a:p>
        </p:txBody>
      </p:sp>
      <p:sp>
        <p:nvSpPr>
          <p:cNvPr id="257"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Strong password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Always use WPA2 with AES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Hide your SSID</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Filter MAC addresses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Whitelist for best security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If affordable: Use Wireless Intrusion Detection System</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Using sensors to filter out rogue access points and rogue packets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Fingerprinting and footprinting</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If possible, try to use wired whenever you can</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Shut down network when it is not being used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IEEE 802.11</a:t>
            </a:r>
            <a:endParaRPr/>
          </a:p>
        </p:txBody>
      </p:sp>
      <p:sp>
        <p:nvSpPr>
          <p:cNvPr id="149" name="CustomShape 2"/>
          <p:cNvSpPr/>
          <p:nvPr/>
        </p:nvSpPr>
        <p:spPr>
          <a:xfrm>
            <a:off x="1103400" y="2053080"/>
            <a:ext cx="8945640" cy="419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Set of MAC and physical layer specifications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Used in the implementation of WLAN networks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Maintained by Institute of Electrical and Electronics Engineers (IEEE)</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802 is the specific IEEE committee in charge of upholding these standards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Founded by NCR Tech and AT&amp;T in 1991, originally devised in 1990 by Victor Hayes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Under Hayes’ leadership, the standard evolved into what it is today</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In 1999, was trademarked as WiFi</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646200" y="452880"/>
            <a:ext cx="9403560" cy="13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How does WiFi work?</a:t>
            </a:r>
            <a:endParaRPr/>
          </a:p>
        </p:txBody>
      </p:sp>
      <p:sp>
        <p:nvSpPr>
          <p:cNvPr id="151" name="CustomShape 2"/>
          <p:cNvSpPr/>
          <p:nvPr/>
        </p:nvSpPr>
        <p:spPr>
          <a:xfrm>
            <a:off x="685800" y="2150640"/>
            <a:ext cx="10130400" cy="421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endParaRPr/>
          </a:p>
          <a:p>
            <a:pPr>
              <a:lnSpc>
                <a:spcPct val="100000"/>
              </a:lnSpc>
            </a:pP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Radio frequencies – broken up into channels, within a specific range of bandwidths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Frequency bandwidths: 900 MHz, 2.4 GHz, 3.6 GHz, 4.9 GHz, 5 GHz, 5.9 GHz and 6.0 GHz</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Each frequency bandwidth is split up into channels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Channel availability and usage regulated on a per country basis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Access points connected directly to network, broadcast the signal through waves</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Compatible devices, pick up signals and connect to network</a:t>
            </a:r>
            <a:endParaRPr/>
          </a:p>
          <a:p>
            <a:pPr marL="216000" indent="-216000">
              <a:lnSpc>
                <a:spcPct val="100000"/>
              </a:lnSpc>
              <a:buClr>
                <a:srgbClr val="FFFFFF"/>
              </a:buClr>
              <a:buSzPct val="80000"/>
              <a:buFont typeface="Wingdings 3" charset="2"/>
              <a:buChar char=""/>
            </a:pPr>
            <a:r>
              <a:rPr lang="en-CA" sz="2000" strike="noStrike" spc="-1">
                <a:solidFill>
                  <a:srgbClr val="FFFFFF"/>
                </a:solidFill>
                <a:uFill>
                  <a:solidFill>
                    <a:srgbClr val="FFFFFF"/>
                  </a:solidFill>
                </a:uFill>
                <a:latin typeface="Century Gothic"/>
              </a:rPr>
              <a:t>The Internet is just a LAN network where the network is an Internet modem</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85800" y="90720"/>
            <a:ext cx="10130400" cy="145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2.4 GHz</a:t>
            </a:r>
            <a:endParaRPr/>
          </a:p>
        </p:txBody>
      </p:sp>
      <p:pic>
        <p:nvPicPr>
          <p:cNvPr id="153" name="Picture 2"/>
          <p:cNvPicPr/>
          <p:nvPr/>
        </p:nvPicPr>
        <p:blipFill>
          <a:blip r:embed="rId3"/>
          <a:stretch/>
        </p:blipFill>
        <p:spPr>
          <a:xfrm>
            <a:off x="2949840" y="0"/>
            <a:ext cx="9241200" cy="2165760"/>
          </a:xfrm>
          <a:prstGeom prst="rect">
            <a:avLst/>
          </a:prstGeom>
          <a:ln>
            <a:noFill/>
          </a:ln>
        </p:spPr>
      </p:pic>
      <p:pic>
        <p:nvPicPr>
          <p:cNvPr id="154" name="Picture 3"/>
          <p:cNvPicPr/>
          <p:nvPr/>
        </p:nvPicPr>
        <p:blipFill>
          <a:blip r:embed="rId4"/>
          <a:stretch/>
        </p:blipFill>
        <p:spPr>
          <a:xfrm>
            <a:off x="741240" y="2166840"/>
            <a:ext cx="9194760" cy="469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5" name="CustomShape 1"/>
          <p:cNvSpPr/>
          <p:nvPr/>
        </p:nvSpPr>
        <p:spPr>
          <a:xfrm>
            <a:off x="685800" y="0"/>
            <a:ext cx="10130400" cy="145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CA" sz="4200" strike="noStrike" spc="-1">
                <a:solidFill>
                  <a:srgbClr val="EBEBEB"/>
                </a:solidFill>
                <a:uFill>
                  <a:solidFill>
                    <a:srgbClr val="FFFFFF"/>
                  </a:solidFill>
                </a:uFill>
                <a:latin typeface="Century Gothic"/>
              </a:rPr>
              <a:t>2.4 GHz – USA vs World</a:t>
            </a:r>
            <a:endParaRPr/>
          </a:p>
        </p:txBody>
      </p:sp>
      <p:pic>
        <p:nvPicPr>
          <p:cNvPr id="156" name="Picture 2"/>
          <p:cNvPicPr/>
          <p:nvPr/>
        </p:nvPicPr>
        <p:blipFill>
          <a:blip r:embed="rId4"/>
          <a:stretch/>
        </p:blipFill>
        <p:spPr>
          <a:xfrm>
            <a:off x="-12240" y="824040"/>
            <a:ext cx="6127920" cy="6127920"/>
          </a:xfrm>
          <a:prstGeom prst="rect">
            <a:avLst/>
          </a:prstGeom>
          <a:ln>
            <a:noFill/>
          </a:ln>
        </p:spPr>
      </p:pic>
      <p:pic>
        <p:nvPicPr>
          <p:cNvPr id="157" name="Picture 4"/>
          <p:cNvPicPr/>
          <p:nvPr/>
        </p:nvPicPr>
        <p:blipFill>
          <a:blip r:embed="rId5"/>
          <a:stretch/>
        </p:blipFill>
        <p:spPr>
          <a:xfrm>
            <a:off x="6157800" y="1005840"/>
            <a:ext cx="6032880" cy="585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31</TotalTime>
  <Words>1949</Words>
  <Application>Microsoft Office PowerPoint</Application>
  <PresentationFormat>Widescreen</PresentationFormat>
  <Paragraphs>250</Paragraphs>
  <Slides>55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Century Gothic</vt:lpstr>
      <vt:lpstr>DejaVu Sans</vt:lpstr>
      <vt:lpstr>StarSymbol</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Christian Pervan</cp:lastModifiedBy>
  <cp:revision>3</cp:revision>
  <dcterms:modified xsi:type="dcterms:W3CDTF">2016-04-06T23:41:44Z</dcterms:modified>
  <dc:language>en-CA</dc:language>
</cp:coreProperties>
</file>